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58" r:id="rId6"/>
    <p:sldId id="259" r:id="rId7"/>
    <p:sldId id="260" r:id="rId8"/>
    <p:sldId id="263" r:id="rId9"/>
    <p:sldId id="264" r:id="rId10"/>
    <p:sldId id="267"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AD800D-7841-4EBD-9365-C584CE781124}">
          <p14:sldIdLst>
            <p14:sldId id="256"/>
            <p14:sldId id="261"/>
            <p14:sldId id="257"/>
            <p14:sldId id="262"/>
            <p14:sldId id="258"/>
            <p14:sldId id="259"/>
            <p14:sldId id="260"/>
            <p14:sldId id="263"/>
            <p14:sldId id="264"/>
            <p14:sldId id="267"/>
            <p14:sldId id="266"/>
          </p14:sldIdLst>
        </p14:section>
        <p14:section name="Untitled Section" id="{01533CC5-A77D-4446-BA8B-29E50E5F03F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625635-56E0-4743-8A21-321434417B77}" type="datetimeFigureOut">
              <a:rPr lang="en-US" smtClean="0"/>
              <a:t>4/20/2019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1125288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625635-56E0-4743-8A21-321434417B77}" type="datetimeFigureOut">
              <a:rPr lang="en-US" smtClean="0"/>
              <a:t>4/20/2019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2575893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625635-56E0-4743-8A21-321434417B77}" type="datetimeFigureOut">
              <a:rPr lang="en-US" smtClean="0"/>
              <a:t>4/20/2019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59087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625635-56E0-4743-8A21-321434417B77}" type="datetimeFigureOut">
              <a:rPr lang="en-US" smtClean="0"/>
              <a:t>4/20/2019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64521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625635-56E0-4743-8A21-321434417B77}" type="datetimeFigureOut">
              <a:rPr lang="en-US" smtClean="0"/>
              <a:t>4/20/2019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396971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625635-56E0-4743-8A21-321434417B77}" type="datetimeFigureOut">
              <a:rPr lang="en-US" smtClean="0"/>
              <a:t>4/20/2019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1997865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625635-56E0-4743-8A21-321434417B77}" type="datetimeFigureOut">
              <a:rPr lang="en-US" smtClean="0"/>
              <a:t>4/20/2019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116333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625635-56E0-4743-8A21-321434417B77}" type="datetimeFigureOut">
              <a:rPr lang="en-US" smtClean="0"/>
              <a:t>4/20/2019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6724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25635-56E0-4743-8A21-321434417B77}" type="datetimeFigureOut">
              <a:rPr lang="en-US" smtClean="0"/>
              <a:t>4/20/2019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370451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25635-56E0-4743-8A21-321434417B77}" type="datetimeFigureOut">
              <a:rPr lang="en-US" smtClean="0"/>
              <a:t>4/20/2019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262899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25635-56E0-4743-8A21-321434417B77}" type="datetimeFigureOut">
              <a:rPr lang="en-US" smtClean="0"/>
              <a:t>4/20/2019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9E780-0A1E-4724-A906-7DCA1FADB50E}" type="slidenum">
              <a:rPr lang="en-US" smtClean="0"/>
              <a:t>‹#›</a:t>
            </a:fld>
            <a:endParaRPr lang="en-US"/>
          </a:p>
        </p:txBody>
      </p:sp>
    </p:spTree>
    <p:extLst>
      <p:ext uri="{BB962C8B-B14F-4D97-AF65-F5344CB8AC3E}">
        <p14:creationId xmlns:p14="http://schemas.microsoft.com/office/powerpoint/2010/main" val="1095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25635-56E0-4743-8A21-321434417B77}" type="datetimeFigureOut">
              <a:rPr lang="en-US" smtClean="0"/>
              <a:t>4/20/2019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9E780-0A1E-4724-A906-7DCA1FADB50E}" type="slidenum">
              <a:rPr lang="en-US" smtClean="0"/>
              <a:t>‹#›</a:t>
            </a:fld>
            <a:endParaRPr lang="en-US"/>
          </a:p>
        </p:txBody>
      </p:sp>
    </p:spTree>
    <p:extLst>
      <p:ext uri="{BB962C8B-B14F-4D97-AF65-F5344CB8AC3E}">
        <p14:creationId xmlns:p14="http://schemas.microsoft.com/office/powerpoint/2010/main" val="211218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Dobby Shedding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468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5587652" cy="1213154"/>
          </a:xfrm>
        </p:spPr>
        <p:txBody>
          <a:bodyPr>
            <a:normAutofit fontScale="90000"/>
          </a:bodyPr>
          <a:lstStyle/>
          <a:p>
            <a:r>
              <a:rPr lang="en-US" dirty="0" smtClean="0"/>
              <a:t>Preparation of lattice for a Right-hand dobby</a:t>
            </a:r>
            <a:endParaRPr lang="en-US" dirty="0"/>
          </a:p>
        </p:txBody>
      </p:sp>
      <p:pic>
        <p:nvPicPr>
          <p:cNvPr id="3" name="Picture 2"/>
          <p:cNvPicPr>
            <a:picLocks noChangeAspect="1"/>
          </p:cNvPicPr>
          <p:nvPr/>
        </p:nvPicPr>
        <p:blipFill rotWithShape="1">
          <a:blip r:embed="rId2"/>
          <a:srcRect b="52603"/>
          <a:stretch/>
        </p:blipFill>
        <p:spPr>
          <a:xfrm>
            <a:off x="6235700" y="1"/>
            <a:ext cx="5989337" cy="3750685"/>
          </a:xfrm>
          <a:prstGeom prst="rect">
            <a:avLst/>
          </a:prstGeom>
        </p:spPr>
      </p:pic>
      <p:pic>
        <p:nvPicPr>
          <p:cNvPr id="7" name="Picture 6"/>
          <p:cNvPicPr>
            <a:picLocks noChangeAspect="1"/>
          </p:cNvPicPr>
          <p:nvPr/>
        </p:nvPicPr>
        <p:blipFill rotWithShape="1">
          <a:blip r:embed="rId3"/>
          <a:srcRect t="52718" r="8002"/>
          <a:stretch/>
        </p:blipFill>
        <p:spPr>
          <a:xfrm>
            <a:off x="144057" y="1943100"/>
            <a:ext cx="5939243" cy="4635500"/>
          </a:xfrm>
          <a:prstGeom prst="rect">
            <a:avLst/>
          </a:prstGeom>
        </p:spPr>
      </p:pic>
    </p:spTree>
    <p:extLst>
      <p:ext uri="{BB962C8B-B14F-4D97-AF65-F5344CB8AC3E}">
        <p14:creationId xmlns:p14="http://schemas.microsoft.com/office/powerpoint/2010/main" val="70351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70500" cy="1325563"/>
          </a:xfrm>
        </p:spPr>
        <p:txBody>
          <a:bodyPr/>
          <a:lstStyle/>
          <a:p>
            <a:r>
              <a:rPr lang="en-US" dirty="0" smtClean="0"/>
              <a:t>Cam Dobby</a:t>
            </a:r>
            <a:endParaRPr lang="en-US" dirty="0"/>
          </a:p>
        </p:txBody>
      </p:sp>
      <p:pic>
        <p:nvPicPr>
          <p:cNvPr id="5" name="Picture 4"/>
          <p:cNvPicPr>
            <a:picLocks noChangeAspect="1"/>
          </p:cNvPicPr>
          <p:nvPr/>
        </p:nvPicPr>
        <p:blipFill rotWithShape="1">
          <a:blip r:embed="rId2"/>
          <a:srcRect t="62734"/>
          <a:stretch/>
        </p:blipFill>
        <p:spPr>
          <a:xfrm>
            <a:off x="0" y="3378201"/>
            <a:ext cx="6467107" cy="3067832"/>
          </a:xfrm>
          <a:prstGeom prst="rect">
            <a:avLst/>
          </a:prstGeom>
        </p:spPr>
      </p:pic>
      <p:pic>
        <p:nvPicPr>
          <p:cNvPr id="4" name="Content Placeholder 3"/>
          <p:cNvPicPr>
            <a:picLocks noGrp="1" noChangeAspect="1"/>
          </p:cNvPicPr>
          <p:nvPr>
            <p:ph idx="1"/>
          </p:nvPr>
        </p:nvPicPr>
        <p:blipFill rotWithShape="1">
          <a:blip r:embed="rId3"/>
          <a:srcRect t="16359" b="45684"/>
          <a:stretch/>
        </p:blipFill>
        <p:spPr>
          <a:xfrm>
            <a:off x="4237951" y="1"/>
            <a:ext cx="7573049" cy="3657600"/>
          </a:xfrm>
          <a:prstGeom prst="rect">
            <a:avLst/>
          </a:prstGeom>
        </p:spPr>
      </p:pic>
    </p:spTree>
    <p:extLst>
      <p:ext uri="{BB962C8B-B14F-4D97-AF65-F5344CB8AC3E}">
        <p14:creationId xmlns:p14="http://schemas.microsoft.com/office/powerpoint/2010/main" val="281156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Climax Dobby</a:t>
            </a:r>
            <a:endParaRPr lang="en-US" dirty="0"/>
          </a:p>
        </p:txBody>
      </p:sp>
      <p:pic>
        <p:nvPicPr>
          <p:cNvPr id="4" name="Picture 3"/>
          <p:cNvPicPr>
            <a:picLocks noChangeAspect="1"/>
          </p:cNvPicPr>
          <p:nvPr/>
        </p:nvPicPr>
        <p:blipFill>
          <a:blip r:embed="rId2"/>
          <a:stretch>
            <a:fillRect/>
          </a:stretch>
        </p:blipFill>
        <p:spPr>
          <a:xfrm>
            <a:off x="2540242" y="1500555"/>
            <a:ext cx="9651758" cy="4900246"/>
          </a:xfrm>
          <a:prstGeom prst="rect">
            <a:avLst/>
          </a:prstGeom>
        </p:spPr>
      </p:pic>
    </p:spTree>
    <p:extLst>
      <p:ext uri="{BB962C8B-B14F-4D97-AF65-F5344CB8AC3E}">
        <p14:creationId xmlns:p14="http://schemas.microsoft.com/office/powerpoint/2010/main" val="9018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33307"/>
            <a:ext cx="10515600" cy="291698"/>
          </a:xfrm>
        </p:spPr>
        <p:txBody>
          <a:bodyPr>
            <a:normAutofit fontScale="90000"/>
          </a:bodyPr>
          <a:lstStyle/>
          <a:p>
            <a:r>
              <a:rPr lang="en-US" b="1" dirty="0" err="1" smtClean="0"/>
              <a:t>Keighley</a:t>
            </a:r>
            <a:r>
              <a:rPr lang="en-US" b="1" dirty="0" smtClean="0"/>
              <a:t> Dobby</a:t>
            </a:r>
            <a:endParaRPr lang="en-US" b="1" dirty="0"/>
          </a:p>
        </p:txBody>
      </p:sp>
      <p:sp>
        <p:nvSpPr>
          <p:cNvPr id="3" name="Content Placeholder 2"/>
          <p:cNvSpPr>
            <a:spLocks noGrp="1"/>
          </p:cNvSpPr>
          <p:nvPr>
            <p:ph idx="1"/>
          </p:nvPr>
        </p:nvSpPr>
        <p:spPr>
          <a:xfrm>
            <a:off x="116983" y="627890"/>
            <a:ext cx="11899006" cy="3184256"/>
          </a:xfrm>
        </p:spPr>
        <p:txBody>
          <a:bodyPr>
            <a:normAutofit/>
          </a:bodyPr>
          <a:lstStyle/>
          <a:p>
            <a:r>
              <a:rPr lang="en-US" sz="2400" dirty="0" err="1"/>
              <a:t>Keighley</a:t>
            </a:r>
            <a:r>
              <a:rPr lang="en-US" sz="2400" dirty="0"/>
              <a:t> dobby is known to be a double acting dobby as most of the operations is done at half speed as compared to the loom speed (picks per minute). </a:t>
            </a:r>
            <a:endParaRPr lang="en-US" sz="2400" dirty="0" smtClean="0"/>
          </a:p>
          <a:p>
            <a:r>
              <a:rPr lang="en-US" sz="2400" dirty="0" smtClean="0"/>
              <a:t>The </a:t>
            </a:r>
            <a:r>
              <a:rPr lang="en-US" sz="2400" dirty="0"/>
              <a:t>basic components of </a:t>
            </a:r>
            <a:r>
              <a:rPr lang="en-US" sz="2400" dirty="0" err="1"/>
              <a:t>Keighley</a:t>
            </a:r>
            <a:r>
              <a:rPr lang="en-US" sz="2400" dirty="0"/>
              <a:t> dobby are as follows</a:t>
            </a:r>
            <a:r>
              <a:rPr lang="en-US" sz="2400" dirty="0" smtClean="0"/>
              <a:t>:</a:t>
            </a:r>
          </a:p>
          <a:p>
            <a:pPr lvl="2"/>
            <a:r>
              <a:rPr lang="en-US" sz="2400" dirty="0"/>
              <a:t>Stop bars </a:t>
            </a:r>
          </a:p>
          <a:p>
            <a:pPr lvl="2"/>
            <a:r>
              <a:rPr lang="en-US" sz="2400" dirty="0"/>
              <a:t>Baulk </a:t>
            </a:r>
          </a:p>
          <a:p>
            <a:pPr lvl="2"/>
            <a:r>
              <a:rPr lang="en-US" sz="2400" dirty="0"/>
              <a:t>Hooks (two per </a:t>
            </a:r>
            <a:r>
              <a:rPr lang="en-US" sz="2400" dirty="0" err="1"/>
              <a:t>heald</a:t>
            </a:r>
            <a:r>
              <a:rPr lang="en-US" sz="2400" dirty="0"/>
              <a:t>) </a:t>
            </a:r>
          </a:p>
          <a:p>
            <a:pPr lvl="2"/>
            <a:r>
              <a:rPr lang="en-US" sz="2400" dirty="0"/>
              <a:t>Knives (two for the entire dobby) </a:t>
            </a:r>
          </a:p>
          <a:p>
            <a:pPr lvl="2"/>
            <a:r>
              <a:rPr lang="en-US" sz="2400" dirty="0"/>
              <a:t>Pegs on pattern </a:t>
            </a:r>
            <a:r>
              <a:rPr lang="en-US" sz="2400" dirty="0" smtClean="0"/>
              <a:t>chain</a:t>
            </a:r>
          </a:p>
        </p:txBody>
      </p:sp>
      <p:pic>
        <p:nvPicPr>
          <p:cNvPr id="4" name="Picture 3"/>
          <p:cNvPicPr>
            <a:picLocks noChangeAspect="1"/>
          </p:cNvPicPr>
          <p:nvPr/>
        </p:nvPicPr>
        <p:blipFill>
          <a:blip r:embed="rId2"/>
          <a:stretch>
            <a:fillRect/>
          </a:stretch>
        </p:blipFill>
        <p:spPr>
          <a:xfrm>
            <a:off x="7002646" y="1761084"/>
            <a:ext cx="5013343" cy="5027626"/>
          </a:xfrm>
          <a:prstGeom prst="rect">
            <a:avLst/>
          </a:prstGeom>
        </p:spPr>
      </p:pic>
      <p:sp>
        <p:nvSpPr>
          <p:cNvPr id="5" name="Rectangle 4"/>
          <p:cNvSpPr/>
          <p:nvPr/>
        </p:nvSpPr>
        <p:spPr>
          <a:xfrm>
            <a:off x="116983" y="3951731"/>
            <a:ext cx="7120944" cy="3046988"/>
          </a:xfrm>
          <a:prstGeom prst="rect">
            <a:avLst/>
          </a:prstGeom>
        </p:spPr>
        <p:txBody>
          <a:bodyPr wrap="square">
            <a:spAutoFit/>
          </a:bodyPr>
          <a:lstStyle/>
          <a:p>
            <a:pPr marL="342900" indent="-342900">
              <a:buFont typeface="Arial" panose="020B0604020202020204" pitchFamily="34" charset="0"/>
              <a:buChar char="•"/>
            </a:pPr>
            <a:r>
              <a:rPr lang="en-US" sz="2400" dirty="0" smtClean="0"/>
              <a:t>The motion to the reciprocating knives (K1 and K2) originates from the bottom shaft of loom. </a:t>
            </a:r>
          </a:p>
          <a:p>
            <a:pPr marL="342900" indent="-342900">
              <a:buFont typeface="Arial" panose="020B0604020202020204" pitchFamily="34" charset="0"/>
              <a:buChar char="•"/>
            </a:pPr>
            <a:r>
              <a:rPr lang="en-US" sz="2400" dirty="0"/>
              <a:t>As one revolution of bottom shaft ensures two picks, each of the two knives completes the cycle of inward (towards the left) and outward (towards the right) movements during this period</a:t>
            </a:r>
            <a:r>
              <a:rPr lang="en-US" sz="2400" dirty="0" smtClean="0"/>
              <a:t>.</a:t>
            </a:r>
          </a:p>
          <a:p>
            <a:pPr marL="342900" indent="-342900">
              <a:buFont typeface="Arial" panose="020B0604020202020204" pitchFamily="34" charset="0"/>
              <a:buChar char="•"/>
            </a:pPr>
            <a:r>
              <a:rPr lang="en-US" sz="2400" dirty="0"/>
              <a:t>The two reciprocating knives are in complete phase difference.</a:t>
            </a:r>
          </a:p>
        </p:txBody>
      </p:sp>
    </p:spTree>
    <p:extLst>
      <p:ext uri="{BB962C8B-B14F-4D97-AF65-F5344CB8AC3E}">
        <p14:creationId xmlns:p14="http://schemas.microsoft.com/office/powerpoint/2010/main" val="390886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01460" y="365125"/>
            <a:ext cx="9018701" cy="5941890"/>
          </a:xfrm>
          <a:prstGeom prst="rect">
            <a:avLst/>
          </a:prstGeom>
        </p:spPr>
      </p:pic>
    </p:spTree>
    <p:extLst>
      <p:ext uri="{BB962C8B-B14F-4D97-AF65-F5344CB8AC3E}">
        <p14:creationId xmlns:p14="http://schemas.microsoft.com/office/powerpoint/2010/main" val="30855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6" y="132344"/>
            <a:ext cx="6876244" cy="6725656"/>
          </a:xfrm>
        </p:spPr>
        <p:txBody>
          <a:bodyPr>
            <a:normAutofit fontScale="92500"/>
          </a:bodyPr>
          <a:lstStyle/>
          <a:p>
            <a:r>
              <a:rPr lang="en-US" sz="2400" dirty="0" smtClean="0"/>
              <a:t>The knife 2 (K2) has pulled hook 2 (H2) towards the right side. This has happened as there is a peg in the lag corresponding to the feeler 2 (F2). </a:t>
            </a:r>
          </a:p>
          <a:p>
            <a:r>
              <a:rPr lang="en-US" sz="2400" dirty="0"/>
              <a:t>The peg has pushed the right end of the feeler 2 in the upward direction. Thus the left end of the feeler 2 has been lowered</a:t>
            </a:r>
            <a:r>
              <a:rPr lang="en-US" sz="2400" dirty="0" smtClean="0"/>
              <a:t>.</a:t>
            </a:r>
          </a:p>
          <a:p>
            <a:r>
              <a:rPr lang="en-US" sz="2400" dirty="0"/>
              <a:t>So, the hook 2 was also lowered on knife 2 when the latter moved inward. So, the lower end of the baulk (B) moves away from the stop bar 2 (S</a:t>
            </a:r>
            <a:r>
              <a:rPr lang="en-US" sz="2400" baseline="-25000" dirty="0"/>
              <a:t>2</a:t>
            </a:r>
            <a:r>
              <a:rPr lang="en-US" sz="2400" dirty="0"/>
              <a:t>). Thus the </a:t>
            </a:r>
            <a:r>
              <a:rPr lang="en-US" sz="2400" dirty="0" err="1"/>
              <a:t>heald</a:t>
            </a:r>
            <a:r>
              <a:rPr lang="en-US" sz="2400" dirty="0"/>
              <a:t> shaft is raised as it is connected at the midpoint of the baulk. </a:t>
            </a:r>
            <a:endParaRPr lang="en-US" sz="2400" dirty="0" smtClean="0"/>
          </a:p>
          <a:p>
            <a:r>
              <a:rPr lang="en-US" sz="2400" dirty="0"/>
              <a:t>In the next part of the cycle, knife 2 will move inward and knife 1 (K</a:t>
            </a:r>
            <a:r>
              <a:rPr lang="en-US" sz="2400" baseline="-25000" dirty="0"/>
              <a:t>1</a:t>
            </a:r>
            <a:r>
              <a:rPr lang="en-US" sz="2400" dirty="0"/>
              <a:t>) will move outward. Now, there is no peg corresponding to the position of feeler 1 (F</a:t>
            </a:r>
            <a:r>
              <a:rPr lang="en-US" sz="2400" baseline="-25000" dirty="0"/>
              <a:t>1</a:t>
            </a:r>
            <a:r>
              <a:rPr lang="en-US" sz="2400" dirty="0"/>
              <a:t>). So, right end of feeler 1 is lowered and left end of it is raised. As a result, the connecting rod (R) has pushed the hook 1 in the upward direction. So, when the knife 1 will perform its outward movement, it will not be able to catch the hook 1. The top part of baulk will be resting on stop bar 1 and thus the </a:t>
            </a:r>
            <a:r>
              <a:rPr lang="en-US" sz="2400" dirty="0" err="1"/>
              <a:t>heald</a:t>
            </a:r>
            <a:r>
              <a:rPr lang="en-US" sz="2400" dirty="0"/>
              <a:t> will not be lifted for the next pick. </a:t>
            </a:r>
          </a:p>
        </p:txBody>
      </p:sp>
      <p:pic>
        <p:nvPicPr>
          <p:cNvPr id="4" name="Picture 3"/>
          <p:cNvPicPr>
            <a:picLocks noChangeAspect="1"/>
          </p:cNvPicPr>
          <p:nvPr/>
        </p:nvPicPr>
        <p:blipFill>
          <a:blip r:embed="rId2"/>
          <a:stretch>
            <a:fillRect/>
          </a:stretch>
        </p:blipFill>
        <p:spPr>
          <a:xfrm>
            <a:off x="6967470" y="132344"/>
            <a:ext cx="5011346" cy="5029636"/>
          </a:xfrm>
          <a:prstGeom prst="rect">
            <a:avLst/>
          </a:prstGeom>
        </p:spPr>
      </p:pic>
    </p:spTree>
    <p:extLst>
      <p:ext uri="{BB962C8B-B14F-4D97-AF65-F5344CB8AC3E}">
        <p14:creationId xmlns:p14="http://schemas.microsoft.com/office/powerpoint/2010/main" val="79496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136" y="190008"/>
            <a:ext cx="11834610" cy="4351338"/>
          </a:xfrm>
        </p:spPr>
        <p:txBody>
          <a:bodyPr>
            <a:normAutofit/>
          </a:bodyPr>
          <a:lstStyle/>
          <a:p>
            <a:r>
              <a:rPr lang="en-US" sz="2400" dirty="0" smtClean="0"/>
              <a:t>It is important to note here that when the </a:t>
            </a:r>
            <a:r>
              <a:rPr lang="en-US" sz="2400" dirty="0" err="1" smtClean="0"/>
              <a:t>heald</a:t>
            </a:r>
            <a:r>
              <a:rPr lang="en-US" sz="2400" dirty="0" smtClean="0"/>
              <a:t> is in lower position for two consecutive picks, the top as well as the bottom end of the baulk will be resting on the respective stop bars i.e. S1 and S2. So, the midpoint of the baulk will not have any significant movement. </a:t>
            </a:r>
          </a:p>
          <a:p>
            <a:r>
              <a:rPr lang="en-US" sz="2400" dirty="0" smtClean="0"/>
              <a:t>On the other </a:t>
            </a:r>
            <a:r>
              <a:rPr lang="en-US" sz="2400" dirty="0"/>
              <a:t>hand, if the </a:t>
            </a:r>
            <a:r>
              <a:rPr lang="en-US" sz="2400" dirty="0" err="1"/>
              <a:t>heald</a:t>
            </a:r>
            <a:r>
              <a:rPr lang="en-US" sz="2400" dirty="0"/>
              <a:t> is in raised position for two consecutive picks, then one end of the baulk will move away from the stop bar and another end of the baulk will move towards the stop bar. Thus the middle point of the baulk will not experience any significant movement as schematically shown </a:t>
            </a:r>
            <a:r>
              <a:rPr lang="en-US" sz="2400"/>
              <a:t>in </a:t>
            </a:r>
            <a:r>
              <a:rPr lang="en-US" sz="2400" b="1" smtClean="0"/>
              <a:t>Figure</a:t>
            </a:r>
            <a:r>
              <a:rPr lang="en-US" sz="2400" smtClean="0"/>
              <a:t>. </a:t>
            </a:r>
            <a:r>
              <a:rPr lang="en-US" sz="2400" dirty="0"/>
              <a:t>Thus the amount of wasted movement is very nominal. Therefore, the system will produce open shed. </a:t>
            </a:r>
          </a:p>
        </p:txBody>
      </p:sp>
      <p:sp>
        <p:nvSpPr>
          <p:cNvPr id="5" name="Rectangle 4"/>
          <p:cNvSpPr/>
          <p:nvPr/>
        </p:nvSpPr>
        <p:spPr>
          <a:xfrm>
            <a:off x="207136" y="3202518"/>
            <a:ext cx="11834610" cy="3416320"/>
          </a:xfrm>
          <a:prstGeom prst="rect">
            <a:avLst/>
          </a:prstGeom>
        </p:spPr>
        <p:txBody>
          <a:bodyPr wrap="square">
            <a:spAutoFit/>
          </a:bodyPr>
          <a:lstStyle/>
          <a:p>
            <a:pPr marL="342900" indent="-342900">
              <a:buFont typeface="Arial" panose="020B0604020202020204" pitchFamily="34" charset="0"/>
              <a:buChar char="•"/>
            </a:pPr>
            <a:r>
              <a:rPr lang="en-US" sz="2400" dirty="0" smtClean="0"/>
              <a:t>The selection for </a:t>
            </a:r>
            <a:r>
              <a:rPr lang="en-US" sz="2400" dirty="0" err="1" smtClean="0"/>
              <a:t>heald</a:t>
            </a:r>
            <a:r>
              <a:rPr lang="en-US" sz="2400" dirty="0" smtClean="0"/>
              <a:t> movement is controlled by wooden pegs which can be inserted within the circular holes made on the wooden lags. </a:t>
            </a:r>
          </a:p>
          <a:p>
            <a:pPr marL="342900" indent="-342900">
              <a:buFont typeface="Arial" panose="020B0604020202020204" pitchFamily="34" charset="0"/>
              <a:buChar char="•"/>
            </a:pPr>
            <a:r>
              <a:rPr lang="en-US" sz="2400" dirty="0"/>
              <a:t>The wooden lags inked together into a lattice which is mounted on the pattern wheel (or barrel). </a:t>
            </a:r>
            <a:endParaRPr lang="en-US" sz="2400" dirty="0" smtClean="0"/>
          </a:p>
          <a:p>
            <a:pPr marL="342900" indent="-342900">
              <a:buFont typeface="Arial" panose="020B0604020202020204" pitchFamily="34" charset="0"/>
              <a:buChar char="•"/>
            </a:pPr>
            <a:r>
              <a:rPr lang="en-US" sz="2400" dirty="0"/>
              <a:t>The pattern barrel is rotated by a certain degree once in two peaks. For example, if the barrel is hexagonal then it must rotate by 60° after every two picks. </a:t>
            </a:r>
            <a:endParaRPr lang="en-US" sz="2400" dirty="0" smtClean="0"/>
          </a:p>
          <a:p>
            <a:pPr marL="342900" indent="-342900">
              <a:buFont typeface="Arial" panose="020B0604020202020204" pitchFamily="34" charset="0"/>
              <a:buChar char="•"/>
            </a:pPr>
            <a:r>
              <a:rPr lang="en-US" sz="2400" dirty="0" smtClean="0"/>
              <a:t>The </a:t>
            </a:r>
            <a:r>
              <a:rPr lang="en-US" sz="2400" dirty="0"/>
              <a:t>presence of a peg within the hole results raised position of the </a:t>
            </a:r>
            <a:r>
              <a:rPr lang="en-US" sz="2400" dirty="0" err="1"/>
              <a:t>heald</a:t>
            </a:r>
            <a:r>
              <a:rPr lang="en-US" sz="2400" dirty="0"/>
              <a:t> and vice versa</a:t>
            </a:r>
            <a:r>
              <a:rPr lang="en-US" sz="2400" dirty="0" smtClean="0"/>
              <a:t>.</a:t>
            </a:r>
          </a:p>
          <a:p>
            <a:pPr marL="342900" indent="-342900">
              <a:buFont typeface="Arial" panose="020B0604020202020204" pitchFamily="34" charset="0"/>
              <a:buChar char="•"/>
            </a:pPr>
            <a:r>
              <a:rPr lang="en-US" sz="2400" dirty="0"/>
              <a:t>The position of two holes corresponding to the same </a:t>
            </a:r>
            <a:r>
              <a:rPr lang="en-US" sz="2400" dirty="0" err="1"/>
              <a:t>heald</a:t>
            </a:r>
            <a:r>
              <a:rPr lang="en-US" sz="2400" dirty="0"/>
              <a:t> is not on the same line. The lateral shifting of holes is done so that two adjacent feelers can be accommodated. </a:t>
            </a:r>
            <a:r>
              <a:rPr lang="en-US" sz="2400" dirty="0" smtClean="0"/>
              <a:t> </a:t>
            </a:r>
            <a:endParaRPr lang="en-US" sz="2400" dirty="0"/>
          </a:p>
        </p:txBody>
      </p:sp>
    </p:spTree>
    <p:extLst>
      <p:ext uri="{BB962C8B-B14F-4D97-AF65-F5344CB8AC3E}">
        <p14:creationId xmlns:p14="http://schemas.microsoft.com/office/powerpoint/2010/main" val="277125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701"/>
            <a:ext cx="10515600" cy="433364"/>
          </a:xfrm>
        </p:spPr>
        <p:txBody>
          <a:bodyPr>
            <a:normAutofit fontScale="90000"/>
          </a:bodyPr>
          <a:lstStyle/>
          <a:p>
            <a:r>
              <a:rPr lang="en-US" b="1" dirty="0" smtClean="0"/>
              <a:t>System of Pegging </a:t>
            </a:r>
            <a:endParaRPr lang="en-US" b="1" dirty="0"/>
          </a:p>
        </p:txBody>
      </p:sp>
      <p:pic>
        <p:nvPicPr>
          <p:cNvPr id="4" name="Picture 3"/>
          <p:cNvPicPr>
            <a:picLocks noChangeAspect="1"/>
          </p:cNvPicPr>
          <p:nvPr/>
        </p:nvPicPr>
        <p:blipFill>
          <a:blip r:embed="rId2"/>
          <a:stretch>
            <a:fillRect/>
          </a:stretch>
        </p:blipFill>
        <p:spPr>
          <a:xfrm>
            <a:off x="2312350" y="975619"/>
            <a:ext cx="4934360" cy="3141763"/>
          </a:xfrm>
          <a:prstGeom prst="rect">
            <a:avLst/>
          </a:prstGeom>
        </p:spPr>
      </p:pic>
      <p:pic>
        <p:nvPicPr>
          <p:cNvPr id="5" name="Picture 4"/>
          <p:cNvPicPr>
            <a:picLocks noChangeAspect="1"/>
          </p:cNvPicPr>
          <p:nvPr/>
        </p:nvPicPr>
        <p:blipFill>
          <a:blip r:embed="rId3"/>
          <a:stretch>
            <a:fillRect/>
          </a:stretch>
        </p:blipFill>
        <p:spPr>
          <a:xfrm>
            <a:off x="7148858" y="1104671"/>
            <a:ext cx="4694327" cy="2883658"/>
          </a:xfrm>
          <a:prstGeom prst="rect">
            <a:avLst/>
          </a:prstGeom>
        </p:spPr>
      </p:pic>
    </p:spTree>
    <p:extLst>
      <p:ext uri="{BB962C8B-B14F-4D97-AF65-F5344CB8AC3E}">
        <p14:creationId xmlns:p14="http://schemas.microsoft.com/office/powerpoint/2010/main" val="3794706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87652" cy="1213154"/>
          </a:xfrm>
        </p:spPr>
        <p:txBody>
          <a:bodyPr>
            <a:normAutofit fontScale="90000"/>
          </a:bodyPr>
          <a:lstStyle/>
          <a:p>
            <a:r>
              <a:rPr lang="en-US" dirty="0" smtClean="0"/>
              <a:t>Preparation of lattice for a left-hand dobby</a:t>
            </a:r>
            <a:endParaRPr lang="en-US" dirty="0"/>
          </a:p>
        </p:txBody>
      </p:sp>
      <p:pic>
        <p:nvPicPr>
          <p:cNvPr id="4" name="Content Placeholder 3"/>
          <p:cNvPicPr>
            <a:picLocks noGrp="1" noChangeAspect="1"/>
          </p:cNvPicPr>
          <p:nvPr>
            <p:ph idx="1"/>
          </p:nvPr>
        </p:nvPicPr>
        <p:blipFill>
          <a:blip r:embed="rId2"/>
          <a:stretch>
            <a:fillRect/>
          </a:stretch>
        </p:blipFill>
        <p:spPr>
          <a:xfrm>
            <a:off x="135925" y="1942855"/>
            <a:ext cx="5519356" cy="3668805"/>
          </a:xfrm>
          <a:prstGeom prst="rect">
            <a:avLst/>
          </a:prstGeom>
        </p:spPr>
      </p:pic>
      <p:pic>
        <p:nvPicPr>
          <p:cNvPr id="5" name="Picture 4"/>
          <p:cNvPicPr>
            <a:picLocks noChangeAspect="1"/>
          </p:cNvPicPr>
          <p:nvPr/>
        </p:nvPicPr>
        <p:blipFill rotWithShape="1">
          <a:blip r:embed="rId3"/>
          <a:srcRect b="49140"/>
          <a:stretch/>
        </p:blipFill>
        <p:spPr>
          <a:xfrm>
            <a:off x="5795661" y="1538794"/>
            <a:ext cx="6247245" cy="4072866"/>
          </a:xfrm>
          <a:prstGeom prst="rect">
            <a:avLst/>
          </a:prstGeom>
        </p:spPr>
      </p:pic>
    </p:spTree>
    <p:extLst>
      <p:ext uri="{BB962C8B-B14F-4D97-AF65-F5344CB8AC3E}">
        <p14:creationId xmlns:p14="http://schemas.microsoft.com/office/powerpoint/2010/main" val="222504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411" t="58798" r="6301" b="6244"/>
          <a:stretch/>
        </p:blipFill>
        <p:spPr>
          <a:xfrm>
            <a:off x="-1" y="2029217"/>
            <a:ext cx="5480987" cy="3139684"/>
          </a:xfrm>
          <a:prstGeom prst="rect">
            <a:avLst/>
          </a:prstGeom>
        </p:spPr>
      </p:pic>
      <p:pic>
        <p:nvPicPr>
          <p:cNvPr id="5" name="Picture 4"/>
          <p:cNvPicPr>
            <a:picLocks noChangeAspect="1"/>
          </p:cNvPicPr>
          <p:nvPr/>
        </p:nvPicPr>
        <p:blipFill rotWithShape="1">
          <a:blip r:embed="rId3"/>
          <a:srcRect l="6061" t="19931" r="3904" b="14071"/>
          <a:stretch/>
        </p:blipFill>
        <p:spPr>
          <a:xfrm>
            <a:off x="5867400" y="1917701"/>
            <a:ext cx="5740400" cy="3759199"/>
          </a:xfrm>
          <a:prstGeom prst="rect">
            <a:avLst/>
          </a:prstGeom>
        </p:spPr>
      </p:pic>
      <p:sp>
        <p:nvSpPr>
          <p:cNvPr id="6" name="Title 1"/>
          <p:cNvSpPr>
            <a:spLocks noGrp="1"/>
          </p:cNvSpPr>
          <p:nvPr>
            <p:ph type="title"/>
          </p:nvPr>
        </p:nvSpPr>
        <p:spPr>
          <a:xfrm>
            <a:off x="838200" y="365125"/>
            <a:ext cx="5587652" cy="1213154"/>
          </a:xfrm>
        </p:spPr>
        <p:txBody>
          <a:bodyPr>
            <a:normAutofit fontScale="90000"/>
          </a:bodyPr>
          <a:lstStyle/>
          <a:p>
            <a:r>
              <a:rPr lang="en-US" dirty="0" smtClean="0"/>
              <a:t>Preparation of lattice for a Left-hand dobby</a:t>
            </a:r>
            <a:endParaRPr lang="en-US" dirty="0"/>
          </a:p>
        </p:txBody>
      </p:sp>
    </p:spTree>
    <p:extLst>
      <p:ext uri="{BB962C8B-B14F-4D97-AF65-F5344CB8AC3E}">
        <p14:creationId xmlns:p14="http://schemas.microsoft.com/office/powerpoint/2010/main" val="906477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671</Words>
  <Application>Microsoft Office PowerPoint</Application>
  <PresentationFormat>Widescreen</PresentationFormat>
  <Paragraphs>29</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Dobby Shedding</vt:lpstr>
      <vt:lpstr>Climax Dobby</vt:lpstr>
      <vt:lpstr>Keighley Dobby</vt:lpstr>
      <vt:lpstr>PowerPoint Presentation</vt:lpstr>
      <vt:lpstr>PowerPoint Presentation</vt:lpstr>
      <vt:lpstr>PowerPoint Presentation</vt:lpstr>
      <vt:lpstr>System of Pegging </vt:lpstr>
      <vt:lpstr>Preparation of lattice for a left-hand dobby</vt:lpstr>
      <vt:lpstr>Preparation of lattice for a Left-hand dobby</vt:lpstr>
      <vt:lpstr>Preparation of lattice for a Right-hand dobby</vt:lpstr>
      <vt:lpstr>Cam Dobby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Dobby Shedding</dc:title>
  <dc:creator>Subha</dc:creator>
  <cp:lastModifiedBy>Windows User</cp:lastModifiedBy>
  <cp:revision>22</cp:revision>
  <dcterms:created xsi:type="dcterms:W3CDTF">2018-04-11T15:55:27Z</dcterms:created>
  <dcterms:modified xsi:type="dcterms:W3CDTF">2019-04-20T16:02:55Z</dcterms:modified>
</cp:coreProperties>
</file>